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38"/>
  </p:notesMasterIdLst>
  <p:handoutMasterIdLst>
    <p:handoutMasterId r:id="rId39"/>
  </p:handoutMasterIdLst>
  <p:sldIdLst>
    <p:sldId id="1352" r:id="rId2"/>
    <p:sldId id="1326" r:id="rId3"/>
    <p:sldId id="1327" r:id="rId4"/>
    <p:sldId id="1328" r:id="rId5"/>
    <p:sldId id="1329" r:id="rId6"/>
    <p:sldId id="1330" r:id="rId7"/>
    <p:sldId id="1331" r:id="rId8"/>
    <p:sldId id="1332" r:id="rId9"/>
    <p:sldId id="1364" r:id="rId10"/>
    <p:sldId id="1365" r:id="rId11"/>
    <p:sldId id="1366" r:id="rId12"/>
    <p:sldId id="1367" r:id="rId13"/>
    <p:sldId id="1333" r:id="rId14"/>
    <p:sldId id="1334" r:id="rId15"/>
    <p:sldId id="1342" r:id="rId16"/>
    <p:sldId id="1343" r:id="rId17"/>
    <p:sldId id="1335" r:id="rId18"/>
    <p:sldId id="1336" r:id="rId19"/>
    <p:sldId id="1338" r:id="rId20"/>
    <p:sldId id="1339" r:id="rId21"/>
    <p:sldId id="1340" r:id="rId22"/>
    <p:sldId id="1341" r:id="rId23"/>
    <p:sldId id="1344" r:id="rId24"/>
    <p:sldId id="275" r:id="rId25"/>
    <p:sldId id="411" r:id="rId26"/>
    <p:sldId id="413" r:id="rId27"/>
    <p:sldId id="414" r:id="rId28"/>
    <p:sldId id="415" r:id="rId29"/>
    <p:sldId id="416" r:id="rId30"/>
    <p:sldId id="1345" r:id="rId31"/>
    <p:sldId id="1346" r:id="rId32"/>
    <p:sldId id="1347" r:id="rId33"/>
    <p:sldId id="1348" r:id="rId34"/>
    <p:sldId id="1349" r:id="rId35"/>
    <p:sldId id="1350" r:id="rId36"/>
    <p:sldId id="1351" r:id="rId37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28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1032" y="176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warul Patwary" userId="e9f82bcb-ad83-4f66-80e6-a524eca623fa" providerId="ADAL" clId="{45074330-36F3-E74E-B13E-731C1B057433}"/>
    <pc:docChg chg="modSld">
      <pc:chgData name="Anwarul Patwary" userId="e9f82bcb-ad83-4f66-80e6-a524eca623fa" providerId="ADAL" clId="{45074330-36F3-E74E-B13E-731C1B057433}" dt="2022-10-09T04:43:54.555" v="33" actId="20577"/>
      <pc:docMkLst>
        <pc:docMk/>
      </pc:docMkLst>
      <pc:sldChg chg="modSp mod">
        <pc:chgData name="Anwarul Patwary" userId="e9f82bcb-ad83-4f66-80e6-a524eca623fa" providerId="ADAL" clId="{45074330-36F3-E74E-B13E-731C1B057433}" dt="2022-10-09T04:43:54.555" v="33" actId="20577"/>
        <pc:sldMkLst>
          <pc:docMk/>
          <pc:sldMk cId="1099418754" sldId="1352"/>
        </pc:sldMkLst>
        <pc:spChg chg="mod">
          <ac:chgData name="Anwarul Patwary" userId="e9f82bcb-ad83-4f66-80e6-a524eca623fa" providerId="ADAL" clId="{45074330-36F3-E74E-B13E-731C1B057433}" dt="2022-10-09T04:43:54.555" v="33" actId="20577"/>
          <ac:spMkLst>
            <pc:docMk/>
            <pc:sldMk cId="1099418754" sldId="1352"/>
            <ac:spMk id="3" creationId="{A1C2361B-7606-E14C-A76C-7649E072263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f>
</file>

<file path=ppt/media/image24.png>
</file>

<file path=ppt/media/image25.tiff>
</file>

<file path=ppt/media/image26.tiff>
</file>

<file path=ppt/media/image27.tiff>
</file>

<file path=ppt/media/image28.tiff>
</file>

<file path=ppt/media/image29.tiff>
</file>

<file path=ppt/media/image3.jp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E9513-4198-BE4B-823C-2718B4D196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432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E9513-4198-BE4B-823C-2718B4D196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033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09.02349.pdf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16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17.png"/><Relationship Id="rId9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4.04110.pdf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CD35F9-E618-B145-AD1E-3210B3E57C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More AI and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C2361B-7606-E14C-A76C-7649E07226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CITS5503</a:t>
            </a:r>
          </a:p>
          <a:p>
            <a:r>
              <a:rPr lang="en-US" sz="1800" dirty="0"/>
              <a:t>Dr </a:t>
            </a:r>
            <a:r>
              <a:rPr lang="en-US" sz="1800" dirty="0" err="1"/>
              <a:t>Anwarul</a:t>
            </a:r>
            <a:r>
              <a:rPr lang="en-US" sz="1800" dirty="0"/>
              <a:t> </a:t>
            </a:r>
            <a:r>
              <a:rPr lang="en-US" sz="1800" dirty="0" err="1"/>
              <a:t>Patwary</a:t>
            </a:r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28E163-A7D7-7546-953D-75DADACFD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93D8A4-21A0-DA4D-A8B5-FC198272F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/>
                </a:solidFill>
              </a:rPr>
              <a:pPr/>
              <a:t>1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18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ED5D-4B0B-3542-A743-F2DF04FF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Husky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450460E-1D0A-914E-AC97-0402D9CBD0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47550"/>
            <a:ext cx="10515600" cy="3307487"/>
          </a:xfrm>
        </p:spPr>
      </p:pic>
    </p:spTree>
    <p:extLst>
      <p:ext uri="{BB962C8B-B14F-4D97-AF65-F5344CB8AC3E}">
        <p14:creationId xmlns:p14="http://schemas.microsoft.com/office/powerpoint/2010/main" val="910337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ED5D-4B0B-3542-A743-F2DF04FF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6" y="378980"/>
            <a:ext cx="10515600" cy="1325563"/>
          </a:xfrm>
        </p:spPr>
        <p:txBody>
          <a:bodyPr/>
          <a:lstStyle/>
          <a:p>
            <a:r>
              <a:rPr lang="en-US" dirty="0"/>
              <a:t>Predictions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237F505-A2D9-D34E-9D11-13B1D92EB1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9415" y="537151"/>
            <a:ext cx="8302767" cy="5661939"/>
          </a:xfrm>
        </p:spPr>
      </p:pic>
    </p:spTree>
    <p:extLst>
      <p:ext uri="{BB962C8B-B14F-4D97-AF65-F5344CB8AC3E}">
        <p14:creationId xmlns:p14="http://schemas.microsoft.com/office/powerpoint/2010/main" val="668192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ED5D-4B0B-3542-A743-F2DF04FF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6" y="378980"/>
            <a:ext cx="10515600" cy="1325563"/>
          </a:xfrm>
        </p:spPr>
        <p:txBody>
          <a:bodyPr/>
          <a:lstStyle/>
          <a:p>
            <a:r>
              <a:rPr lang="en-US" dirty="0"/>
              <a:t>Model was </a:t>
            </a:r>
            <a:r>
              <a:rPr lang="en-US" dirty="0" err="1"/>
              <a:t>recognising</a:t>
            </a:r>
            <a:r>
              <a:rPr lang="en-US" dirty="0"/>
              <a:t> snow!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EF908B5-476A-914D-9643-B6822D7E93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654" y="1821750"/>
            <a:ext cx="9293307" cy="5036250"/>
          </a:xfrm>
        </p:spPr>
      </p:pic>
    </p:spTree>
    <p:extLst>
      <p:ext uri="{BB962C8B-B14F-4D97-AF65-F5344CB8AC3E}">
        <p14:creationId xmlns:p14="http://schemas.microsoft.com/office/powerpoint/2010/main" val="2002396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B29F4-9180-6F44-A647-07723F11F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FDD29-C222-FE4C-B5DB-24B7A109C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48500" cy="4351338"/>
          </a:xfrm>
        </p:spPr>
        <p:txBody>
          <a:bodyPr/>
          <a:lstStyle/>
          <a:p>
            <a:r>
              <a:rPr lang="en-US" dirty="0"/>
              <a:t>Based on the same technology as Alexa</a:t>
            </a:r>
          </a:p>
          <a:p>
            <a:r>
              <a:rPr lang="en-US" dirty="0"/>
              <a:t>Built on Natural Language Understanding (NLU) and Automatic Speech Recognition (ASR)</a:t>
            </a:r>
          </a:p>
          <a:p>
            <a:r>
              <a:rPr lang="en-US" dirty="0"/>
              <a:t>Also needs to action commands</a:t>
            </a:r>
          </a:p>
          <a:p>
            <a:r>
              <a:rPr lang="en-US" dirty="0"/>
              <a:t>Similar technology to </a:t>
            </a:r>
            <a:r>
              <a:rPr lang="en-US" dirty="0" err="1"/>
              <a:t>HomePod</a:t>
            </a:r>
            <a:r>
              <a:rPr lang="en-US" dirty="0"/>
              <a:t> (Siri) and Google Home (Google Assistant)</a:t>
            </a:r>
          </a:p>
          <a:p>
            <a:r>
              <a:rPr lang="en-US" dirty="0"/>
              <a:t>Can use it to create </a:t>
            </a:r>
            <a:r>
              <a:rPr lang="en-US" dirty="0" err="1"/>
              <a:t>Chatbots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0C707D-C7D4-3D4A-9F8A-8F0C04BE2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4AC0DC-6AFD-C849-A330-C565C8B91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13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239975-0587-F342-BF7F-B132017BC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200" y="1302657"/>
            <a:ext cx="60960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31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B7586-EB5B-744B-9AA4-A0E2FE29A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Chatbots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D9FCA-F9D1-D547-BF7B-50B3690CF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Conversational software with varying levels of artificial intelligence</a:t>
            </a:r>
          </a:p>
          <a:p>
            <a:r>
              <a:rPr lang="en-US" dirty="0"/>
              <a:t>ELIZA MIT Joseph </a:t>
            </a:r>
            <a:r>
              <a:rPr lang="en-US" dirty="0" err="1"/>
              <a:t>Weizenbaum</a:t>
            </a:r>
            <a:r>
              <a:rPr lang="en-US" dirty="0"/>
              <a:t> 1966 – imitated a psychotherapist</a:t>
            </a:r>
          </a:p>
          <a:p>
            <a:r>
              <a:rPr lang="en-US" dirty="0"/>
              <a:t>PARRY Kenneth Colby 1972 - imitated a patient with schizophrenia</a:t>
            </a:r>
          </a:p>
          <a:p>
            <a:r>
              <a:rPr lang="en-US" dirty="0" err="1"/>
              <a:t>Jabberwacky</a:t>
            </a:r>
            <a:r>
              <a:rPr lang="en-US" dirty="0"/>
              <a:t> Rollo Carpenter 1988</a:t>
            </a:r>
          </a:p>
          <a:p>
            <a:r>
              <a:rPr lang="en-US" dirty="0"/>
              <a:t>ALICE (Artificial Linguistic Internet Computer Entity) </a:t>
            </a:r>
          </a:p>
          <a:p>
            <a:r>
              <a:rPr lang="en-US" dirty="0"/>
              <a:t>Siri, Google Now, Cortana, Alexa,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207984-028D-5D4B-B220-6719C91E5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B2658-7FAB-C841-8F8E-B753FBFF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924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F60FCA6E-0894-46CD-BD49-5955A51E00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2">
            <a:extLst>
              <a:ext uri="{FF2B5EF4-FFF2-40B4-BE49-F238E27FC236}">
                <a16:creationId xmlns:a16="http://schemas.microsoft.com/office/drawing/2014/main" id="{E78C6E4B-A1F1-4B6C-97EC-BE997495D6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5A4D6B-7423-484A-BC9C-44E065CA4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121" y="2063932"/>
            <a:ext cx="5941068" cy="17916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694C8A-427B-7E4B-A74A-857033B2D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303030"/>
                </a:solidFill>
              </a:rPr>
              <a:t>Chatbot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B5C3D-1FCF-994A-B3EC-F54FB99BC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965199"/>
            <a:ext cx="4008101" cy="4020458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000" dirty="0"/>
              <a:t>Retrieval based (also rules based)</a:t>
            </a:r>
          </a:p>
          <a:p>
            <a:pPr lvl="1"/>
            <a:r>
              <a:rPr lang="en-US" sz="2000" dirty="0"/>
              <a:t>Use a heuristic to access predefined responses</a:t>
            </a:r>
          </a:p>
          <a:p>
            <a:pPr lvl="1"/>
            <a:r>
              <a:rPr lang="en-US" sz="2000" dirty="0"/>
              <a:t>Heuristic can be simple pattern matching or machine learning classification</a:t>
            </a:r>
          </a:p>
          <a:p>
            <a:r>
              <a:rPr lang="en-US" sz="2000" dirty="0"/>
              <a:t>Generative model</a:t>
            </a:r>
          </a:p>
          <a:p>
            <a:pPr lvl="1"/>
            <a:r>
              <a:rPr lang="en-US" sz="2000" dirty="0"/>
              <a:t>Generate new responses from scratch</a:t>
            </a:r>
          </a:p>
          <a:p>
            <a:r>
              <a:rPr lang="en-US" sz="2400" dirty="0"/>
              <a:t>Long vs short conversations</a:t>
            </a:r>
          </a:p>
          <a:p>
            <a:pPr lvl="1"/>
            <a:r>
              <a:rPr lang="en-US" sz="2000" dirty="0"/>
              <a:t>short is obviously easier</a:t>
            </a:r>
          </a:p>
          <a:p>
            <a:r>
              <a:rPr lang="en-US" sz="2400" dirty="0"/>
              <a:t>Open domain vs closed domain</a:t>
            </a:r>
          </a:p>
          <a:p>
            <a:pPr lvl="1"/>
            <a:r>
              <a:rPr lang="en-US" sz="2000" dirty="0"/>
              <a:t>restricting topic is easier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EC47D-B2D1-0C46-8E4C-E34A24E02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34656" y="5529884"/>
            <a:ext cx="4008101" cy="365125"/>
          </a:xfrm>
          <a:noFill/>
        </p:spPr>
        <p:txBody>
          <a:bodyPr>
            <a:normAutofit/>
          </a:bodyPr>
          <a:lstStyle/>
          <a:p>
            <a:pPr algn="r"/>
            <a:endParaRPr lang="en-GB">
              <a:solidFill>
                <a:srgbClr val="FFFFFF">
                  <a:alpha val="80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CEAE76-5B5B-EF41-8C10-05075533B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98279" y="6261090"/>
            <a:ext cx="1344477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rgbClr val="FFFFFF">
                    <a:alpha val="80000"/>
                  </a:srgbClr>
                </a:solidFill>
              </a:rPr>
              <a:pPr/>
              <a:t>15</a:t>
            </a:fld>
            <a:endParaRPr lang="en-GB">
              <a:solidFill>
                <a:srgbClr val="FFFFFF">
                  <a:alpha val="8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5112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C9C44-BF64-0B46-83F8-8B99E149D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DC597-EA94-074A-ACF2-507C4FFFF3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Babbling</a:t>
            </a:r>
          </a:p>
          <a:p>
            <a:r>
              <a:rPr lang="en-US" dirty="0"/>
              <a:t>Coherent personality</a:t>
            </a:r>
          </a:p>
          <a:p>
            <a:r>
              <a:rPr lang="en-US" dirty="0"/>
              <a:t>Incorporating context</a:t>
            </a:r>
          </a:p>
          <a:p>
            <a:pPr lvl="1"/>
            <a:r>
              <a:rPr lang="en-US" dirty="0"/>
              <a:t>linguistic and physical</a:t>
            </a:r>
          </a:p>
          <a:p>
            <a:r>
              <a:rPr lang="en-US" dirty="0"/>
              <a:t>Evaluating models</a:t>
            </a:r>
          </a:p>
          <a:p>
            <a:pPr lvl="1"/>
            <a:r>
              <a:rPr lang="en-US" dirty="0"/>
              <a:t>Hard to do automatically</a:t>
            </a:r>
          </a:p>
          <a:p>
            <a:r>
              <a:rPr lang="en-US" dirty="0"/>
              <a:t>Intention and diversity</a:t>
            </a:r>
          </a:p>
          <a:p>
            <a:pPr lvl="1"/>
            <a:r>
              <a:rPr lang="en-US" dirty="0"/>
              <a:t>Humans produce diverse responses with intention – hard with generative systems (Google’s early version of chat bot tended to respond with “I love you”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046F73-0E9E-4E46-842B-44BF27CAE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CB00CE-AF42-1A44-8400-C4CA9AE16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546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99C4E-3855-8947-A56E-2449F3E1D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Rule-based 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72128-4A32-9048-B858-7829D59EB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No AI</a:t>
            </a:r>
          </a:p>
          <a:p>
            <a:r>
              <a:rPr lang="en-US" dirty="0"/>
              <a:t>Specific tasks handled</a:t>
            </a:r>
          </a:p>
          <a:p>
            <a:r>
              <a:rPr lang="en-US" dirty="0" err="1"/>
              <a:t>Recognises</a:t>
            </a:r>
            <a:r>
              <a:rPr lang="en-US" dirty="0"/>
              <a:t> triggers</a:t>
            </a:r>
          </a:p>
          <a:p>
            <a:r>
              <a:rPr lang="en-US" dirty="0"/>
              <a:t>Job of scripts are to:</a:t>
            </a:r>
          </a:p>
          <a:p>
            <a:pPr lvl="1"/>
            <a:r>
              <a:rPr lang="en-US" dirty="0"/>
              <a:t>Clean and </a:t>
            </a:r>
            <a:r>
              <a:rPr lang="en-US" dirty="0" err="1"/>
              <a:t>normalise</a:t>
            </a:r>
            <a:r>
              <a:rPr lang="en-US" dirty="0"/>
              <a:t> text</a:t>
            </a:r>
          </a:p>
          <a:p>
            <a:pPr lvl="1"/>
            <a:r>
              <a:rPr lang="en-US" dirty="0"/>
              <a:t>Correct spelling</a:t>
            </a:r>
          </a:p>
          <a:p>
            <a:pPr lvl="1"/>
            <a:r>
              <a:rPr lang="en-US" dirty="0"/>
              <a:t>Convert idioms</a:t>
            </a:r>
          </a:p>
          <a:p>
            <a:pPr lvl="1"/>
            <a:r>
              <a:rPr lang="en-US" dirty="0"/>
              <a:t>Remove junk words</a:t>
            </a:r>
          </a:p>
          <a:p>
            <a:pPr lvl="1"/>
            <a:r>
              <a:rPr lang="en-US" dirty="0"/>
              <a:t>Expand abbreviations</a:t>
            </a:r>
          </a:p>
          <a:p>
            <a:pPr lvl="1"/>
            <a:r>
              <a:rPr lang="en-US" dirty="0"/>
              <a:t>Identify triggers</a:t>
            </a:r>
          </a:p>
          <a:p>
            <a:r>
              <a:rPr lang="en-US" dirty="0"/>
              <a:t>Scripting environments: </a:t>
            </a:r>
            <a:r>
              <a:rPr lang="en-US" dirty="0" err="1"/>
              <a:t>SuperScript</a:t>
            </a:r>
            <a:r>
              <a:rPr lang="en-US" dirty="0"/>
              <a:t>, </a:t>
            </a:r>
            <a:r>
              <a:rPr lang="en-US" dirty="0" err="1"/>
              <a:t>botpress</a:t>
            </a:r>
            <a:r>
              <a:rPr lang="en-US" dirty="0"/>
              <a:t> using Universal Message Markdown,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CE9E4D-8A28-2049-BB77-6FBA6F06C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031336-31F2-EF4C-B4CD-1A39B75BC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794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C19CBAB-34F4-CD4A-9CAF-042AF93672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021" b="3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4ED6D2-DCFD-EA4D-9910-4BEF002B5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AI-based 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A7AC8-33E7-DA4C-A182-6BE06B78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Can learn through conversations</a:t>
            </a:r>
          </a:p>
          <a:p>
            <a:r>
              <a:rPr lang="en-US" sz="1800" dirty="0"/>
              <a:t>So can be trained</a:t>
            </a:r>
          </a:p>
          <a:p>
            <a:r>
              <a:rPr lang="en-US" sz="1800" dirty="0"/>
              <a:t>Problem if this is done unsupervised as in Microsoft’s </a:t>
            </a:r>
            <a:r>
              <a:rPr lang="en-US" sz="1800" dirty="0" err="1"/>
              <a:t>Tay</a:t>
            </a:r>
            <a:r>
              <a:rPr lang="en-US" sz="1800" dirty="0"/>
              <a:t> Twitter bot that went horribly wrong</a:t>
            </a:r>
          </a:p>
          <a:p>
            <a:r>
              <a:rPr lang="en-US" sz="1800" dirty="0"/>
              <a:t>AIML 2.0 scripting language mostly rule-based but can learn categorical information</a:t>
            </a:r>
          </a:p>
          <a:p>
            <a:r>
              <a:rPr lang="en-US" sz="1800" dirty="0"/>
              <a:t>Possible to create deep neural network based chat bots that learn conversations from databases of conversations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7FF1A6-311C-3748-A9C9-E020EBC85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5320" y="6356350"/>
            <a:ext cx="4114800" cy="365125"/>
          </a:xfrm>
        </p:spPr>
        <p:txBody>
          <a:bodyPr>
            <a:normAutofit/>
          </a:bodyPr>
          <a:lstStyle/>
          <a:p>
            <a:pPr algn="l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4B6B47-8790-C341-AEC6-07509EBF4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1820" y="6356350"/>
            <a:ext cx="116586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77730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7C08F-4E21-2A4F-880C-2F741D4C3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Turing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6A3D4-BD7B-414C-9053-87D87B506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Alan Turing 1950: test a machine’s ability to exhibit intelligent </a:t>
            </a:r>
            <a:r>
              <a:rPr lang="en-US" dirty="0" err="1"/>
              <a:t>behaviour</a:t>
            </a:r>
            <a:r>
              <a:rPr lang="en-US" dirty="0"/>
              <a:t> indistinguishable from a human’s</a:t>
            </a:r>
          </a:p>
          <a:p>
            <a:r>
              <a:rPr lang="en-US" dirty="0"/>
              <a:t>Turing test involves a tester sending questions to a human female and male and the tester asked to distinguish which person was which. A computer replaces one of the subjects and the test is repeated. Aim is for the guesses of male/female should be the same in the computer case.</a:t>
            </a:r>
          </a:p>
          <a:p>
            <a:r>
              <a:rPr lang="en-US" dirty="0" err="1"/>
              <a:t>Chatbots</a:t>
            </a:r>
            <a:r>
              <a:rPr lang="en-US" dirty="0"/>
              <a:t> have been getting better at finessing the competitions like the </a:t>
            </a:r>
            <a:r>
              <a:rPr lang="en-US" dirty="0" err="1"/>
              <a:t>Loebner</a:t>
            </a:r>
            <a:r>
              <a:rPr lang="en-US" dirty="0"/>
              <a:t> prize – but basically still “cheating” https://</a:t>
            </a:r>
            <a:r>
              <a:rPr lang="en-US" dirty="0" err="1"/>
              <a:t>theconversation.com</a:t>
            </a:r>
            <a:r>
              <a:rPr lang="en-US" dirty="0"/>
              <a:t>/a-computer-beating-humans-and-passing-turings-test-wasnt-a-fair-fight-27367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BA8A1A-8600-EA4A-AECB-031A05D8F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4FCE7-4709-7A4D-B9D4-2969299A1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578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DAC71-AD41-3F49-AF25-118698F15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Comprehend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2F414-5C13-C844-9A43-419E1E8AD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 any text and provides information on:</a:t>
            </a:r>
          </a:p>
          <a:p>
            <a:pPr lvl="1"/>
            <a:r>
              <a:rPr lang="en-US" dirty="0"/>
              <a:t>Entities – people, places, locations</a:t>
            </a:r>
          </a:p>
          <a:p>
            <a:pPr lvl="1"/>
            <a:r>
              <a:rPr lang="en-US" dirty="0"/>
              <a:t>Key phrases – pertinent to the subject of the document</a:t>
            </a:r>
          </a:p>
          <a:p>
            <a:pPr lvl="1"/>
            <a:r>
              <a:rPr lang="en-US" dirty="0"/>
              <a:t>Language - detect the language of the text</a:t>
            </a:r>
          </a:p>
          <a:p>
            <a:pPr lvl="1"/>
            <a:r>
              <a:rPr lang="en-US" dirty="0"/>
              <a:t>Sentiment – sentiment analysis of the text </a:t>
            </a:r>
          </a:p>
          <a:p>
            <a:r>
              <a:rPr lang="en-US" dirty="0"/>
              <a:t>Topic Modelling - Analyze a corpus of documents and find common themes</a:t>
            </a:r>
          </a:p>
          <a:p>
            <a:pPr lvl="2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8667F-D842-1A44-BDBB-18AF00B4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4546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74585-3117-1147-9180-D3AE4EDF6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29D69-5855-7041-B156-03DB07098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 bot using a Blueprint:</a:t>
            </a:r>
          </a:p>
          <a:p>
            <a:pPr lvl="1"/>
            <a:r>
              <a:rPr lang="en-US" dirty="0"/>
              <a:t>Intent – what the bot is programmed to do on the receipt of an utterance – example intents are:</a:t>
            </a:r>
          </a:p>
          <a:p>
            <a:pPr lvl="2"/>
            <a:r>
              <a:rPr lang="en-US" b="1" dirty="0" err="1"/>
              <a:t>OrderFlowers</a:t>
            </a:r>
            <a:r>
              <a:rPr lang="en-US" b="1" dirty="0"/>
              <a:t>,  </a:t>
            </a:r>
            <a:r>
              <a:rPr lang="en-US" dirty="0" err="1"/>
              <a:t>BookTrip</a:t>
            </a:r>
            <a:r>
              <a:rPr lang="en-US" dirty="0"/>
              <a:t>, </a:t>
            </a:r>
            <a:r>
              <a:rPr lang="en-US" dirty="0" err="1"/>
              <a:t>ScheduleAppointment</a:t>
            </a:r>
            <a:endParaRPr lang="en-US" dirty="0"/>
          </a:p>
          <a:p>
            <a:pPr lvl="1"/>
            <a:r>
              <a:rPr lang="en-US" dirty="0"/>
              <a:t>Slot types</a:t>
            </a:r>
          </a:p>
          <a:p>
            <a:pPr lvl="2"/>
            <a:r>
              <a:rPr lang="en-US" dirty="0"/>
              <a:t>Roses, Lilies, Tulips</a:t>
            </a:r>
          </a:p>
          <a:p>
            <a:pPr lvl="1"/>
            <a:r>
              <a:rPr lang="en-US" dirty="0"/>
              <a:t>Slots</a:t>
            </a:r>
          </a:p>
          <a:p>
            <a:pPr lvl="2"/>
            <a:r>
              <a:rPr lang="en-US" dirty="0" err="1"/>
              <a:t>PickupTime</a:t>
            </a:r>
            <a:r>
              <a:rPr lang="en-US" dirty="0"/>
              <a:t>, </a:t>
            </a:r>
            <a:r>
              <a:rPr lang="en-US" dirty="0" err="1"/>
              <a:t>FlowerType</a:t>
            </a:r>
            <a:r>
              <a:rPr lang="en-US" dirty="0"/>
              <a:t>, </a:t>
            </a:r>
            <a:r>
              <a:rPr lang="en-US" dirty="0" err="1"/>
              <a:t>PickupDate</a:t>
            </a:r>
            <a:endParaRPr lang="en-US" dirty="0"/>
          </a:p>
          <a:p>
            <a:pPr lvl="1"/>
            <a:r>
              <a:rPr lang="en-US" dirty="0"/>
              <a:t>Utterances</a:t>
            </a:r>
          </a:p>
          <a:p>
            <a:pPr lvl="2"/>
            <a:r>
              <a:rPr lang="en-US" dirty="0"/>
              <a:t>”I would like to order some flowers”</a:t>
            </a:r>
          </a:p>
          <a:p>
            <a:pPr lvl="1"/>
            <a:r>
              <a:rPr lang="en-US" dirty="0"/>
              <a:t>Prompts</a:t>
            </a:r>
          </a:p>
          <a:p>
            <a:pPr lvl="2"/>
            <a:r>
              <a:rPr lang="en-US" dirty="0"/>
              <a:t>spoken prompts for the slots “What type of flowers would you like to order?”</a:t>
            </a:r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76AD7-6EE1-814E-AE8B-3EC9F82FA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34A94-434B-C041-8F84-02C7396A6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532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74585-3117-1147-9180-D3AE4EDF6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skills and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29D69-5855-7041-B156-03DB07098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Alexa can be trained with new skills, intents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Deployment to:</a:t>
            </a:r>
          </a:p>
          <a:p>
            <a:pPr lvl="1"/>
            <a:r>
              <a:rPr lang="en-US" dirty="0"/>
              <a:t>Facebook</a:t>
            </a:r>
          </a:p>
          <a:p>
            <a:pPr lvl="1"/>
            <a:r>
              <a:rPr lang="en-US" dirty="0" err="1"/>
              <a:t>Kik</a:t>
            </a:r>
            <a:endParaRPr lang="en-US" dirty="0"/>
          </a:p>
          <a:p>
            <a:pPr lvl="1"/>
            <a:r>
              <a:rPr lang="en-US" dirty="0"/>
              <a:t>Slack</a:t>
            </a:r>
          </a:p>
          <a:p>
            <a:pPr lvl="1"/>
            <a:r>
              <a:rPr lang="en-US" dirty="0"/>
              <a:t>Mobile applications</a:t>
            </a:r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76AD7-6EE1-814E-AE8B-3EC9F82FA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34A94-434B-C041-8F84-02C7396A6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7592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1">
            <a:extLst>
              <a:ext uri="{FF2B5EF4-FFF2-40B4-BE49-F238E27FC236}">
                <a16:creationId xmlns:a16="http://schemas.microsoft.com/office/drawing/2014/main" id="{56C20283-73E0-40EC-8AD8-057F581F64C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D242C1-9FDA-2E47-80FC-5C4400996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0060" y="1320820"/>
            <a:ext cx="3425957" cy="42158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774585-3117-1147-9180-D3AE4EDF6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/>
              <a:t>Example Bot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29D69-5855-7041-B156-03DB07098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r>
              <a:rPr lang="en-US" sz="2000"/>
              <a:t>ScheduleAppointment</a:t>
            </a:r>
          </a:p>
          <a:p>
            <a:r>
              <a:rPr lang="en-US" sz="2000"/>
              <a:t>Intents:</a:t>
            </a:r>
          </a:p>
          <a:p>
            <a:pPr lvl="1"/>
            <a:r>
              <a:rPr lang="en-US" sz="2000"/>
              <a:t>MakeAppointment</a:t>
            </a:r>
          </a:p>
          <a:p>
            <a:r>
              <a:rPr lang="en-US" sz="2000"/>
              <a:t>Slot types</a:t>
            </a:r>
          </a:p>
          <a:p>
            <a:pPr lvl="1"/>
            <a:r>
              <a:rPr lang="en-US" sz="2000"/>
              <a:t>Appointment Type</a:t>
            </a:r>
          </a:p>
          <a:p>
            <a:pPr lvl="1"/>
            <a:r>
              <a:rPr lang="en-US" sz="2000"/>
              <a:t>Appointment Date</a:t>
            </a:r>
          </a:p>
          <a:p>
            <a:pPr lvl="1"/>
            <a:r>
              <a:rPr lang="en-US" sz="2000"/>
              <a:t>Appointment Time</a:t>
            </a:r>
          </a:p>
          <a:p>
            <a:r>
              <a:rPr lang="en-US" sz="2000"/>
              <a:t>Utterances</a:t>
            </a:r>
          </a:p>
          <a:p>
            <a:pPr lvl="1"/>
            <a:r>
              <a:rPr lang="en-US" sz="2000"/>
              <a:t>Book a {AppointmentType}</a:t>
            </a:r>
          </a:p>
          <a:p>
            <a:pPr lvl="1"/>
            <a:r>
              <a:rPr lang="en-US" sz="2000"/>
              <a:t>I would like to book an appointment</a:t>
            </a:r>
          </a:p>
          <a:p>
            <a:pPr lvl="1"/>
            <a:endParaRPr lang="en-US" sz="200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76AD7-6EE1-814E-AE8B-3EC9F82FA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endParaRPr lang="en-GB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34A94-434B-C041-8F84-02C7396A6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fld id="{05072F42-4DFA-4725-86F9-7594E4AB4EB5}" type="slidenum">
              <a:rPr lang="en-GB">
                <a:solidFill>
                  <a:schemeClr val="tx1">
                    <a:alpha val="80000"/>
                  </a:schemeClr>
                </a:solidFill>
              </a:rPr>
              <a:pPr/>
              <a:t>22</a:t>
            </a:fld>
            <a:endParaRPr lang="en-GB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3899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7978A-5192-9844-90EE-020A4757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Alternatively…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3B09D-8A32-FF4C-BCEA-847E88493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MILABOT</a:t>
            </a:r>
          </a:p>
          <a:p>
            <a:r>
              <a:rPr lang="en-US" dirty="0" err="1"/>
              <a:t>Serban</a:t>
            </a:r>
            <a:r>
              <a:rPr lang="en-US" dirty="0"/>
              <a:t> et al (2017) A deep reinforcement learning </a:t>
            </a:r>
            <a:r>
              <a:rPr lang="en-US" dirty="0" err="1"/>
              <a:t>chatbot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https://arxiv.org/pdf/1709.02349.pdf</a:t>
            </a:r>
            <a:r>
              <a:rPr lang="en-US" dirty="0"/>
              <a:t>)</a:t>
            </a:r>
          </a:p>
          <a:p>
            <a:r>
              <a:rPr lang="en-US" dirty="0"/>
              <a:t>Uses an ensemble approach including:</a:t>
            </a:r>
          </a:p>
          <a:p>
            <a:pPr lvl="1"/>
            <a:r>
              <a:rPr lang="en-US" dirty="0"/>
              <a:t>Rules-based: </a:t>
            </a:r>
            <a:r>
              <a:rPr lang="en-US" dirty="0" err="1"/>
              <a:t>Alicebot</a:t>
            </a:r>
            <a:r>
              <a:rPr lang="en-US" dirty="0"/>
              <a:t>, </a:t>
            </a:r>
            <a:r>
              <a:rPr lang="en-US" dirty="0" err="1"/>
              <a:t>Elizabot</a:t>
            </a:r>
            <a:r>
              <a:rPr lang="en-US" dirty="0"/>
              <a:t>, </a:t>
            </a:r>
            <a:r>
              <a:rPr lang="en-US" dirty="0" err="1"/>
              <a:t>Initiatorbot</a:t>
            </a:r>
            <a:r>
              <a:rPr lang="en-US" dirty="0"/>
              <a:t>, </a:t>
            </a:r>
            <a:r>
              <a:rPr lang="en-US" dirty="0" err="1"/>
              <a:t>Storybot</a:t>
            </a:r>
            <a:r>
              <a:rPr lang="en-US" dirty="0"/>
              <a:t>, </a:t>
            </a:r>
            <a:r>
              <a:rPr lang="en-US" dirty="0" err="1"/>
              <a:t>Evibot</a:t>
            </a:r>
            <a:r>
              <a:rPr lang="en-US" dirty="0"/>
              <a:t>, </a:t>
            </a:r>
            <a:r>
              <a:rPr lang="en-US" dirty="0" err="1"/>
              <a:t>BoWMovies</a:t>
            </a:r>
            <a:endParaRPr lang="en-US" dirty="0"/>
          </a:p>
          <a:p>
            <a:pPr lvl="1"/>
            <a:r>
              <a:rPr lang="en-US" dirty="0"/>
              <a:t>Retrieval-based neural networks: </a:t>
            </a:r>
          </a:p>
          <a:p>
            <a:pPr lvl="2"/>
            <a:r>
              <a:rPr lang="en-US" dirty="0"/>
              <a:t>VHRED models (</a:t>
            </a:r>
            <a:r>
              <a:rPr lang="en-US" dirty="0" err="1"/>
              <a:t>VHREDRedditNews</a:t>
            </a:r>
            <a:r>
              <a:rPr lang="en-US" dirty="0"/>
              <a:t>, </a:t>
            </a:r>
            <a:r>
              <a:rPr lang="en-US" dirty="0" err="1"/>
              <a:t>VHREDSubtitles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  </a:t>
            </a:r>
          </a:p>
          <a:p>
            <a:pPr lvl="2"/>
            <a:r>
              <a:rPr lang="en-US" dirty="0" err="1"/>
              <a:t>SkipThought</a:t>
            </a:r>
            <a:r>
              <a:rPr lang="en-US" dirty="0"/>
              <a:t> Vector Models</a:t>
            </a:r>
          </a:p>
          <a:p>
            <a:pPr lvl="1"/>
            <a:r>
              <a:rPr lang="en-US" dirty="0"/>
              <a:t>Search engine-based neural networks</a:t>
            </a:r>
          </a:p>
          <a:p>
            <a:pPr lvl="1"/>
            <a:r>
              <a:rPr lang="en-US" dirty="0"/>
              <a:t>Generation-based neural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3156C4-F8EE-6944-9D21-62641B976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B01F61-C62C-5344-9B2F-E79809032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7613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4" descr="f(x) = \frac{1}{1 + \mathrm e^{-x}} ">
            <a:extLst>
              <a:ext uri="{FF2B5EF4-FFF2-40B4-BE49-F238E27FC236}">
                <a16:creationId xmlns:a16="http://schemas.microsoft.com/office/drawing/2014/main" id="{EB9E4FF3-76C0-674D-AA70-A58F8133D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062" y="311296"/>
            <a:ext cx="1552575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Picture 6" descr="http://upload.wikimedia.org/wikipedia/commons/thumb/8/88/Logistic-curve.svg/480px-Logistic-curve.svg.png">
            <a:extLst>
              <a:ext uri="{FF2B5EF4-FFF2-40B4-BE49-F238E27FC236}">
                <a16:creationId xmlns:a16="http://schemas.microsoft.com/office/drawing/2014/main" id="{CDFCF0A3-1F4C-3F42-9BEA-6E6AEC610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3000" y="47626"/>
            <a:ext cx="3048000" cy="202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60961BF-5919-4D48-9BEE-77E9C09BB84E}"/>
              </a:ext>
            </a:extLst>
          </p:cNvPr>
          <p:cNvSpPr/>
          <p:nvPr/>
        </p:nvSpPr>
        <p:spPr>
          <a:xfrm>
            <a:off x="1379934" y="3241963"/>
            <a:ext cx="609600" cy="63730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80E4725-2B69-1F4D-A30C-97FD53E43B57}"/>
              </a:ext>
            </a:extLst>
          </p:cNvPr>
          <p:cNvSpPr/>
          <p:nvPr/>
        </p:nvSpPr>
        <p:spPr>
          <a:xfrm>
            <a:off x="1379934" y="4156363"/>
            <a:ext cx="609600" cy="63730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2FE967F-8375-8B43-86F3-E838BC96C9F7}"/>
              </a:ext>
            </a:extLst>
          </p:cNvPr>
          <p:cNvSpPr/>
          <p:nvPr/>
        </p:nvSpPr>
        <p:spPr>
          <a:xfrm>
            <a:off x="1407643" y="5070763"/>
            <a:ext cx="609600" cy="63730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  <a:r>
              <a:rPr lang="en-US" baseline="-25000" dirty="0"/>
              <a:t>3</a:t>
            </a:r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1FD36DB-C2ED-2E41-974B-A68FDCA2029C}"/>
              </a:ext>
            </a:extLst>
          </p:cNvPr>
          <p:cNvSpPr/>
          <p:nvPr/>
        </p:nvSpPr>
        <p:spPr>
          <a:xfrm>
            <a:off x="3568901" y="2992580"/>
            <a:ext cx="3103318" cy="299258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893F4A-5DB5-D747-8ECC-EE84E33D50A3}"/>
              </a:ext>
            </a:extLst>
          </p:cNvPr>
          <p:cNvCxnSpPr>
            <a:cxnSpLocks/>
            <a:stCxn id="17" idx="0"/>
          </p:cNvCxnSpPr>
          <p:nvPr/>
        </p:nvCxnSpPr>
        <p:spPr>
          <a:xfrm>
            <a:off x="5120560" y="2992580"/>
            <a:ext cx="0" cy="29925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5B31A0C-9250-1041-B4AC-C9CA3F581FDE}"/>
              </a:ext>
            </a:extLst>
          </p:cNvPr>
          <p:cNvCxnSpPr>
            <a:cxnSpLocks/>
          </p:cNvCxnSpPr>
          <p:nvPr/>
        </p:nvCxnSpPr>
        <p:spPr>
          <a:xfrm>
            <a:off x="5890618" y="4156364"/>
            <a:ext cx="0" cy="637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8E04FCB-F3F2-1842-B4F9-BDEADD1B3C6B}"/>
              </a:ext>
            </a:extLst>
          </p:cNvPr>
          <p:cNvCxnSpPr>
            <a:cxnSpLocks/>
          </p:cNvCxnSpPr>
          <p:nvPr/>
        </p:nvCxnSpPr>
        <p:spPr>
          <a:xfrm>
            <a:off x="5488835" y="4793673"/>
            <a:ext cx="8451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18">
            <a:extLst>
              <a:ext uri="{FF2B5EF4-FFF2-40B4-BE49-F238E27FC236}">
                <a16:creationId xmlns:a16="http://schemas.microsoft.com/office/drawing/2014/main" id="{4669586F-CF7A-6044-824A-EF6FFBFA1F20}"/>
              </a:ext>
            </a:extLst>
          </p:cNvPr>
          <p:cNvSpPr/>
          <p:nvPr/>
        </p:nvSpPr>
        <p:spPr>
          <a:xfrm>
            <a:off x="5343363" y="4156363"/>
            <a:ext cx="990599" cy="637310"/>
          </a:xfrm>
          <a:custGeom>
            <a:avLst/>
            <a:gdLst>
              <a:gd name="connsiteX0" fmla="*/ 0 w 1094509"/>
              <a:gd name="connsiteY0" fmla="*/ 757478 h 757478"/>
              <a:gd name="connsiteX1" fmla="*/ 457200 w 1094509"/>
              <a:gd name="connsiteY1" fmla="*/ 646641 h 757478"/>
              <a:gd name="connsiteX2" fmla="*/ 692728 w 1094509"/>
              <a:gd name="connsiteY2" fmla="*/ 106314 h 757478"/>
              <a:gd name="connsiteX3" fmla="*/ 1025237 w 1094509"/>
              <a:gd name="connsiteY3" fmla="*/ 9332 h 757478"/>
              <a:gd name="connsiteX4" fmla="*/ 1094509 w 1094509"/>
              <a:gd name="connsiteY4" fmla="*/ 9332 h 757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4509" h="757478">
                <a:moveTo>
                  <a:pt x="0" y="757478"/>
                </a:moveTo>
                <a:cubicBezTo>
                  <a:pt x="170872" y="756323"/>
                  <a:pt x="341745" y="755168"/>
                  <a:pt x="457200" y="646641"/>
                </a:cubicBezTo>
                <a:cubicBezTo>
                  <a:pt x="572655" y="538114"/>
                  <a:pt x="598055" y="212532"/>
                  <a:pt x="692728" y="106314"/>
                </a:cubicBezTo>
                <a:cubicBezTo>
                  <a:pt x="787401" y="96"/>
                  <a:pt x="958274" y="25496"/>
                  <a:pt x="1025237" y="9332"/>
                </a:cubicBezTo>
                <a:cubicBezTo>
                  <a:pt x="1092200" y="-6832"/>
                  <a:pt x="1093354" y="1250"/>
                  <a:pt x="1094509" y="9332"/>
                </a:cubicBezTo>
              </a:path>
            </a:pathLst>
          </a:cu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688D752-1738-474C-925E-CA77EF5FD694}"/>
              </a:ext>
            </a:extLst>
          </p:cNvPr>
          <p:cNvCxnSpPr>
            <a:stCxn id="3" idx="6"/>
            <a:endCxn id="17" idx="2"/>
          </p:cNvCxnSpPr>
          <p:nvPr/>
        </p:nvCxnSpPr>
        <p:spPr>
          <a:xfrm>
            <a:off x="1989534" y="3560618"/>
            <a:ext cx="1579367" cy="928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2B1EB51-6722-5648-A043-503F2935F0D9}"/>
              </a:ext>
            </a:extLst>
          </p:cNvPr>
          <p:cNvCxnSpPr>
            <a:stCxn id="14" idx="6"/>
            <a:endCxn id="17" idx="2"/>
          </p:cNvCxnSpPr>
          <p:nvPr/>
        </p:nvCxnSpPr>
        <p:spPr>
          <a:xfrm>
            <a:off x="1989534" y="4475018"/>
            <a:ext cx="1579367" cy="13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4B90A2C-FD85-A742-A5BB-EDBC1EA7A917}"/>
              </a:ext>
            </a:extLst>
          </p:cNvPr>
          <p:cNvCxnSpPr>
            <a:stCxn id="15" idx="6"/>
            <a:endCxn id="17" idx="2"/>
          </p:cNvCxnSpPr>
          <p:nvPr/>
        </p:nvCxnSpPr>
        <p:spPr>
          <a:xfrm flipV="1">
            <a:off x="2017243" y="4488872"/>
            <a:ext cx="1551658" cy="900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ED129E9-D762-EC44-915F-21441D5B7FE9}"/>
              </a:ext>
            </a:extLst>
          </p:cNvPr>
          <p:cNvCxnSpPr>
            <a:stCxn id="17" idx="6"/>
          </p:cNvCxnSpPr>
          <p:nvPr/>
        </p:nvCxnSpPr>
        <p:spPr>
          <a:xfrm flipV="1">
            <a:off x="6672219" y="4475018"/>
            <a:ext cx="1695926" cy="13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B374B51-A70C-D540-AAA2-647DAC90D4EE}"/>
                  </a:ext>
                </a:extLst>
              </p:cNvPr>
              <p:cNvSpPr txBox="1"/>
              <p:nvPr/>
            </p:nvSpPr>
            <p:spPr>
              <a:xfrm>
                <a:off x="3609585" y="4156363"/>
                <a:ext cx="1288173" cy="7630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𝑤𝑥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B374B51-A70C-D540-AAA2-647DAC90D4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9585" y="4156363"/>
                <a:ext cx="1288173" cy="763029"/>
              </a:xfrm>
              <a:prstGeom prst="rect">
                <a:avLst/>
              </a:prstGeom>
              <a:blipFill>
                <a:blip r:embed="rId5"/>
                <a:stretch>
                  <a:fillRect l="-56311" t="-121311" b="-1704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178530F-FD82-1F4B-A42E-AD7B5B0E13C7}"/>
                  </a:ext>
                </a:extLst>
              </p:cNvPr>
              <p:cNvSpPr txBox="1"/>
              <p:nvPr/>
            </p:nvSpPr>
            <p:spPr>
              <a:xfrm>
                <a:off x="8465429" y="4259573"/>
                <a:ext cx="28828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178530F-FD82-1F4B-A42E-AD7B5B0E13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5429" y="4259573"/>
                <a:ext cx="288284" cy="430887"/>
              </a:xfrm>
              <a:prstGeom prst="rect">
                <a:avLst/>
              </a:prstGeom>
              <a:blipFill>
                <a:blip r:embed="rId6"/>
                <a:stretch>
                  <a:fillRect l="-26087" t="-14286" r="-26087" b="-2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3392148A-4225-EA4E-950D-9CE67694ADA4}"/>
                  </a:ext>
                </a:extLst>
              </p:cNvPr>
              <p:cNvSpPr txBox="1"/>
              <p:nvPr/>
            </p:nvSpPr>
            <p:spPr>
              <a:xfrm>
                <a:off x="2547245" y="3616128"/>
                <a:ext cx="31713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3392148A-4225-EA4E-950D-9CE67694AD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7245" y="3616128"/>
                <a:ext cx="317138" cy="276999"/>
              </a:xfrm>
              <a:prstGeom prst="rect">
                <a:avLst/>
              </a:prstGeom>
              <a:blipFill>
                <a:blip r:embed="rId7"/>
                <a:stretch>
                  <a:fillRect l="-7692" r="-3846"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1443D4E-5AE9-2E40-B1BC-2EE8C5E392A5}"/>
                  </a:ext>
                </a:extLst>
              </p:cNvPr>
              <p:cNvSpPr txBox="1"/>
              <p:nvPr/>
            </p:nvSpPr>
            <p:spPr>
              <a:xfrm>
                <a:off x="2547245" y="4149389"/>
                <a:ext cx="3224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1443D4E-5AE9-2E40-B1BC-2EE8C5E392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7245" y="4149389"/>
                <a:ext cx="322461" cy="276999"/>
              </a:xfrm>
              <a:prstGeom prst="rect">
                <a:avLst/>
              </a:prstGeom>
              <a:blipFill>
                <a:blip r:embed="rId8"/>
                <a:stretch>
                  <a:fillRect l="-7692" r="-3846"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5DF0EFCD-46A3-D547-B4A1-405C309F983D}"/>
                  </a:ext>
                </a:extLst>
              </p:cNvPr>
              <p:cNvSpPr txBox="1"/>
              <p:nvPr/>
            </p:nvSpPr>
            <p:spPr>
              <a:xfrm>
                <a:off x="2547245" y="4635087"/>
                <a:ext cx="3224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5DF0EFCD-46A3-D547-B4A1-405C309F98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7245" y="4635087"/>
                <a:ext cx="322461" cy="276999"/>
              </a:xfrm>
              <a:prstGeom prst="rect">
                <a:avLst/>
              </a:prstGeom>
              <a:blipFill>
                <a:blip r:embed="rId9"/>
                <a:stretch>
                  <a:fillRect l="-7692" r="-3846"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Title 1">
            <a:extLst>
              <a:ext uri="{FF2B5EF4-FFF2-40B4-BE49-F238E27FC236}">
                <a16:creationId xmlns:a16="http://schemas.microsoft.com/office/drawing/2014/main" id="{B9DFDF5F-3360-8346-AC9C-E03B8CBA4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262" y="764742"/>
            <a:ext cx="10515600" cy="1325563"/>
          </a:xfrm>
        </p:spPr>
        <p:txBody>
          <a:bodyPr/>
          <a:lstStyle/>
          <a:p>
            <a:r>
              <a:rPr lang="en-US" altLang="en-US" dirty="0"/>
              <a:t>Perceptron</a:t>
            </a:r>
            <a:br>
              <a:rPr lang="en-US" altLang="en-US" dirty="0"/>
            </a:br>
            <a:r>
              <a:rPr lang="en-US" altLang="en-US" dirty="0"/>
              <a:t>(Single node neural network)</a:t>
            </a:r>
          </a:p>
        </p:txBody>
      </p: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5FEE326E-8DE4-1642-B269-1EC9DAC6C2DD}"/>
              </a:ext>
            </a:extLst>
          </p:cNvPr>
          <p:cNvCxnSpPr>
            <a:stCxn id="9220" idx="2"/>
          </p:cNvCxnSpPr>
          <p:nvPr/>
        </p:nvCxnSpPr>
        <p:spPr>
          <a:xfrm rot="5400000">
            <a:off x="6700140" y="1832529"/>
            <a:ext cx="2072938" cy="256078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2963EBF-74F7-DD4B-854A-73B24AD438ED}"/>
              </a:ext>
            </a:extLst>
          </p:cNvPr>
          <p:cNvSpPr txBox="1"/>
          <p:nvPr/>
        </p:nvSpPr>
        <p:spPr>
          <a:xfrm>
            <a:off x="5343363" y="2565849"/>
            <a:ext cx="2001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Activation Function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50CA021-D1F0-B246-85D1-EDEFA9CBE14C}"/>
              </a:ext>
            </a:extLst>
          </p:cNvPr>
          <p:cNvCxnSpPr/>
          <p:nvPr/>
        </p:nvCxnSpPr>
        <p:spPr>
          <a:xfrm>
            <a:off x="4897758" y="4537877"/>
            <a:ext cx="5910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6649601-940C-7149-AC4C-549D105AE6E6}"/>
              </a:ext>
            </a:extLst>
          </p:cNvPr>
          <p:cNvCxnSpPr/>
          <p:nvPr/>
        </p:nvCxnSpPr>
        <p:spPr>
          <a:xfrm>
            <a:off x="5838662" y="5070763"/>
            <a:ext cx="0" cy="1246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8BCFCA-206A-554B-B83D-C7DAE8CED70D}"/>
              </a:ext>
            </a:extLst>
          </p:cNvPr>
          <p:cNvCxnSpPr/>
          <p:nvPr/>
        </p:nvCxnSpPr>
        <p:spPr>
          <a:xfrm flipH="1">
            <a:off x="2779217" y="6345382"/>
            <a:ext cx="30594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7E54D29-85C9-3941-8820-57EC79BB18C8}"/>
              </a:ext>
            </a:extLst>
          </p:cNvPr>
          <p:cNvCxnSpPr/>
          <p:nvPr/>
        </p:nvCxnSpPr>
        <p:spPr>
          <a:xfrm flipV="1">
            <a:off x="2779217" y="5209309"/>
            <a:ext cx="0" cy="110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EC33781-96E4-814A-AFA1-A46FF51F9DE1}"/>
              </a:ext>
            </a:extLst>
          </p:cNvPr>
          <p:cNvSpPr txBox="1"/>
          <p:nvPr/>
        </p:nvSpPr>
        <p:spPr>
          <a:xfrm>
            <a:off x="5945617" y="5976050"/>
            <a:ext cx="655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</a:t>
            </a:r>
          </a:p>
        </p:txBody>
      </p:sp>
    </p:spTree>
    <p:extLst>
      <p:ext uri="{BB962C8B-B14F-4D97-AF65-F5344CB8AC3E}">
        <p14:creationId xmlns:p14="http://schemas.microsoft.com/office/powerpoint/2010/main" val="40960093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6">
            <a:extLst>
              <a:ext uri="{FF2B5EF4-FFF2-40B4-BE49-F238E27FC236}">
                <a16:creationId xmlns:a16="http://schemas.microsoft.com/office/drawing/2014/main" id="{410E0AAC-1014-BB46-97A0-FFB1EEBD2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403015"/>
            <a:ext cx="6250769" cy="38911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0F35B-F2BE-9C43-BF01-505D6C486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Digit Classification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39B81E-745F-2643-BB1D-5B5F3E9A3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Each hand written number is captured as a 28 x 28 pixel image with a grayscale number for each pixel</a:t>
            </a:r>
          </a:p>
          <a:p>
            <a:r>
              <a:rPr lang="en-US" sz="2000">
                <a:solidFill>
                  <a:schemeClr val="bg1"/>
                </a:solidFill>
              </a:rPr>
              <a:t>Data sourced from MNIST images from Grant Sanderson (https://www.youtube.com/channel/UCYO_jab_esuFRV4b17AJtAw)</a:t>
            </a:r>
          </a:p>
        </p:txBody>
      </p:sp>
    </p:spTree>
    <p:extLst>
      <p:ext uri="{BB962C8B-B14F-4D97-AF65-F5344CB8AC3E}">
        <p14:creationId xmlns:p14="http://schemas.microsoft.com/office/powerpoint/2010/main" val="3003237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B37389-5CB8-3F4A-8294-F9712CE47D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7763" y="1278000"/>
            <a:ext cx="6250769" cy="41411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0F35B-F2BE-9C43-BF01-505D6C486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4 layer neural network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A37A2F-0096-864B-BDE2-6B254C68548E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4 Layer neural network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Input layer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2 hidden layers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1 output layer</a:t>
            </a:r>
          </a:p>
          <a:p>
            <a:pPr marL="285750"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784 inputs for each pixel of a digit image</a:t>
            </a:r>
          </a:p>
          <a:p>
            <a:pPr marL="285750"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10 outputs – range of possible numbers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8505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C74DD8-F42C-1B4D-BA65-BBD9D6393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0022" y="914400"/>
            <a:ext cx="6553545" cy="19169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EDD353-A1A9-3747-A180-0EDA575B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each layer recognising?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EF179-2E04-364D-9E24-C198D7C78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237" y="4170501"/>
            <a:ext cx="3657600" cy="152559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Ideally, first hidden layer would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recognise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segments of lines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2</a:t>
            </a:r>
            <a:r>
              <a:rPr lang="en-US" sz="2000" baseline="30000" dirty="0">
                <a:solidFill>
                  <a:srgbClr val="FFFFFF"/>
                </a:solidFill>
              </a:rPr>
              <a:t>nd</a:t>
            </a:r>
            <a:r>
              <a:rPr lang="en-US" sz="2000" dirty="0">
                <a:solidFill>
                  <a:srgbClr val="FFFFFF"/>
                </a:solidFill>
              </a:rPr>
              <a:t> hidden layer would </a:t>
            </a:r>
            <a:r>
              <a:rPr lang="en-US" sz="2000" dirty="0" err="1">
                <a:solidFill>
                  <a:srgbClr val="FFFFFF"/>
                </a:solidFill>
              </a:rPr>
              <a:t>recognise</a:t>
            </a:r>
            <a:r>
              <a:rPr lang="en-US" sz="2000" dirty="0">
                <a:solidFill>
                  <a:srgbClr val="FFFFFF"/>
                </a:solidFill>
              </a:rPr>
              <a:t> combined segments</a:t>
            </a:r>
            <a:endParaRPr lang="en-US" sz="20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DB8A84-C195-DE4B-B396-2F663D3BD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022" y="3597135"/>
            <a:ext cx="6577346" cy="231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8626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6FF5E9-7605-C142-80A6-567A345AE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582724"/>
            <a:ext cx="6250769" cy="35316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70DC61-11EE-6240-90C0-17A95D1D3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Visualising weights and biases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EAF46-739C-9D45-A651-0CE9B220D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Expressed as a heat map, weights and biases show “random noise”  instead of specific features</a:t>
            </a:r>
          </a:p>
          <a:p>
            <a:r>
              <a:rPr lang="en-US" sz="2000" dirty="0">
                <a:solidFill>
                  <a:schemeClr val="bg1"/>
                </a:solidFill>
              </a:rPr>
              <a:t>More specific deep neural networks can be trained to </a:t>
            </a:r>
            <a:r>
              <a:rPr lang="en-US" sz="2000" dirty="0" err="1">
                <a:solidFill>
                  <a:schemeClr val="bg1"/>
                </a:solidFill>
              </a:rPr>
              <a:t>recognise</a:t>
            </a:r>
            <a:r>
              <a:rPr lang="en-US" sz="2000" dirty="0">
                <a:solidFill>
                  <a:schemeClr val="bg1"/>
                </a:solidFill>
              </a:rPr>
              <a:t> segments – not this one</a:t>
            </a:r>
          </a:p>
        </p:txBody>
      </p:sp>
    </p:spTree>
    <p:extLst>
      <p:ext uri="{BB962C8B-B14F-4D97-AF65-F5344CB8AC3E}">
        <p14:creationId xmlns:p14="http://schemas.microsoft.com/office/powerpoint/2010/main" val="11359213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4882D0-196B-824C-A120-D12158B40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541236"/>
            <a:ext cx="6250769" cy="36146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A2E0BF-8EBB-D847-9A4D-7CDB1CFD3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Random noise can be interpreted as a number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B22AC-B073-E541-B6C3-CF03146E0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Neural networks of this type can’t say – “I don’t know”</a:t>
            </a:r>
          </a:p>
          <a:p>
            <a:r>
              <a:rPr lang="en-US" sz="2000" dirty="0">
                <a:solidFill>
                  <a:schemeClr val="bg1"/>
                </a:solidFill>
              </a:rPr>
              <a:t>Turns out that even sophisticated neural networks are subject to “</a:t>
            </a:r>
            <a:r>
              <a:rPr lang="en-US" sz="2000" dirty="0" err="1">
                <a:solidFill>
                  <a:schemeClr val="bg1"/>
                </a:solidFill>
              </a:rPr>
              <a:t>adverserial</a:t>
            </a:r>
            <a:r>
              <a:rPr lang="en-US" sz="2000" dirty="0">
                <a:solidFill>
                  <a:schemeClr val="bg1"/>
                </a:solidFill>
              </a:rPr>
              <a:t> input”</a:t>
            </a:r>
          </a:p>
        </p:txBody>
      </p:sp>
    </p:spTree>
    <p:extLst>
      <p:ext uri="{BB962C8B-B14F-4D97-AF65-F5344CB8AC3E}">
        <p14:creationId xmlns:p14="http://schemas.microsoft.com/office/powerpoint/2010/main" val="206768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146403-F3D6-484B-B2ED-97F9565D0370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91F57F4-7DF4-B641-93F6-AE3B34E99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7769" y="307731"/>
            <a:ext cx="4660458" cy="3997637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5CD3F9A-A816-0E4E-8848-40AD5B2935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6043" y="519737"/>
            <a:ext cx="5455917" cy="35736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81ABFB-2147-9247-972E-A6A1E286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 Analysis of </a:t>
            </a:r>
            <a:r>
              <a:rPr lang="en-US" sz="5400">
                <a:solidFill>
                  <a:srgbClr val="FFFFFF"/>
                </a:solidFill>
              </a:rPr>
              <a:t>news item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1C0CBE-D33D-ED4A-BB24-13CB38258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2430"/>
            <a:ext cx="41148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200" kern="1200">
              <a:solidFill>
                <a:srgbClr val="898989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818D66-A088-0F4F-BFBF-EA0463BB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solidFill>
                  <a:srgbClr val="898989"/>
                </a:solidFill>
                <a:latin typeface="+mn-lt"/>
              </a:rPr>
              <a:pPr/>
              <a:t>3</a:t>
            </a:fld>
            <a:endParaRPr lang="en-US">
              <a:solidFill>
                <a:srgbClr val="89898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073161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9013E-51FC-F146-BB1D-7728E3484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</a:t>
            </a:r>
            <a:r>
              <a:rPr lang="en-US" dirty="0" err="1"/>
              <a:t>SageMaker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8E87-485E-A44A-83CF-B5EB0412E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Environment for carrying out machine learning tasks</a:t>
            </a:r>
          </a:p>
          <a:p>
            <a:r>
              <a:rPr lang="en-US" dirty="0"/>
              <a:t>Based on </a:t>
            </a:r>
            <a:r>
              <a:rPr lang="en-US" dirty="0" err="1"/>
              <a:t>Jupyter</a:t>
            </a:r>
            <a:r>
              <a:rPr lang="en-US" dirty="0"/>
              <a:t> notebook software that mixes text, </a:t>
            </a:r>
            <a:r>
              <a:rPr lang="en-US" dirty="0" err="1"/>
              <a:t>visualisations</a:t>
            </a:r>
            <a:r>
              <a:rPr lang="en-US" dirty="0"/>
              <a:t> and the ability to execute live code</a:t>
            </a:r>
          </a:p>
          <a:p>
            <a:r>
              <a:rPr lang="en-US" dirty="0" err="1"/>
              <a:t>SageMaker</a:t>
            </a:r>
            <a:r>
              <a:rPr lang="en-US" dirty="0"/>
              <a:t> will create environments – machines and containers to run the code specified in </a:t>
            </a:r>
            <a:r>
              <a:rPr lang="en-US" dirty="0" err="1"/>
              <a:t>Jupyter</a:t>
            </a:r>
            <a:endParaRPr lang="en-US" dirty="0"/>
          </a:p>
          <a:p>
            <a:r>
              <a:rPr lang="en-US" dirty="0" err="1"/>
              <a:t>SageMaker</a:t>
            </a:r>
            <a:r>
              <a:rPr lang="en-US" dirty="0"/>
              <a:t> consists of a </a:t>
            </a:r>
            <a:r>
              <a:rPr lang="en-US" dirty="0" err="1"/>
              <a:t>Jupyter</a:t>
            </a:r>
            <a:r>
              <a:rPr lang="en-US" dirty="0"/>
              <a:t> server and various frameworks and support for built-in algorithms</a:t>
            </a:r>
          </a:p>
          <a:p>
            <a:pPr lvl="1"/>
            <a:r>
              <a:rPr lang="en-US" dirty="0"/>
              <a:t>Linear, </a:t>
            </a:r>
            <a:r>
              <a:rPr lang="en-US" dirty="0" err="1"/>
              <a:t>XGBoost</a:t>
            </a:r>
            <a:r>
              <a:rPr lang="en-US" dirty="0"/>
              <a:t>, K-Means, Sequence to Sequence, </a:t>
            </a:r>
            <a:r>
              <a:rPr lang="en-US" dirty="0" err="1"/>
              <a:t>DeepAR</a:t>
            </a:r>
            <a:r>
              <a:rPr lang="en-US" dirty="0"/>
              <a:t> Forecasting,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477D2-64DA-F04B-8EF4-65328C5F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8F32C-9A06-544D-B91A-956C227FE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282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: Top Corners Rounded 14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C560417C-C674-944F-B08A-061C5292E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3767" y="1470727"/>
            <a:ext cx="6542117" cy="37594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EE9320-4578-5C49-9C3C-0F998AB81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DeepAR Temperature Time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3FE37-BBF1-C441-855C-46835FDAF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r>
              <a:rPr lang="en-US" sz="2000" dirty="0" err="1">
                <a:solidFill>
                  <a:schemeClr val="bg1"/>
                </a:solidFill>
              </a:rPr>
              <a:t>DeepAR</a:t>
            </a:r>
            <a:r>
              <a:rPr lang="en-US" sz="2000" dirty="0">
                <a:solidFill>
                  <a:schemeClr val="bg1"/>
                </a:solidFill>
              </a:rPr>
              <a:t> uses Long </a:t>
            </a:r>
            <a:r>
              <a:rPr lang="en-US" sz="2000">
                <a:solidFill>
                  <a:schemeClr val="bg1"/>
                </a:solidFill>
              </a:rPr>
              <a:t>short-term memory (LSTM)-based </a:t>
            </a:r>
            <a:r>
              <a:rPr lang="en-US" sz="2000" dirty="0">
                <a:solidFill>
                  <a:schemeClr val="bg1"/>
                </a:solidFill>
              </a:rPr>
              <a:t>Recurrent Neural Network (RNN)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more info: </a:t>
            </a:r>
            <a:r>
              <a:rPr lang="en-US" sz="2000" dirty="0">
                <a:solidFill>
                  <a:schemeClr val="bg1"/>
                </a:solidFill>
                <a:hlinkClick r:id="rId3"/>
              </a:rPr>
              <a:t>https://arxiv.org/pdf/1704.04110.pdf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76C4DC-6748-5445-A9A6-3B0A10009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C75C7F-8C2C-8D40-9984-D3677A4B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>
                    <a:lumMod val="75000"/>
                    <a:lumOff val="25000"/>
                  </a:schemeClr>
                </a:solidFill>
              </a:rPr>
              <a:pPr/>
              <a:t>31</a:t>
            </a:fld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5886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F5F48-4FE0-8C40-9CBF-0A27576C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and LSTMs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49BE1-FD6A-7C4D-9EB2-0F22CC2CB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43954" cy="4351338"/>
          </a:xfrm>
        </p:spPr>
        <p:txBody>
          <a:bodyPr/>
          <a:lstStyle/>
          <a:p>
            <a:r>
              <a:rPr lang="en-US" dirty="0"/>
              <a:t>RNN has units that process sequential information in a sequential way with memory</a:t>
            </a:r>
          </a:p>
          <a:p>
            <a:r>
              <a:rPr lang="en-US" dirty="0"/>
              <a:t>[A] Repeating module in a standard RNN – single layer</a:t>
            </a:r>
          </a:p>
          <a:p>
            <a:r>
              <a:rPr lang="en-US" dirty="0"/>
              <a:t>[B] Repeating module in LSTM – 4 layers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2F19E-5155-4E4C-9160-A5305EA98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Some source: http://</a:t>
            </a:r>
            <a:r>
              <a:rPr lang="en-GB" dirty="0" err="1"/>
              <a:t>colah.github.io</a:t>
            </a:r>
            <a:r>
              <a:rPr lang="en-GB" dirty="0"/>
              <a:t>/posts/2015-08-Understanding-LSTMs/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CA7D97-FE5D-AE45-9899-C11AE3348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32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AD1B6-7920-D642-A16A-70BCE0EAB6F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56151" y="1026897"/>
            <a:ext cx="5120639" cy="19162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3DD658-BBC8-D64F-BBD9-2F0658F107F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02051" y="4029884"/>
            <a:ext cx="4874739" cy="18315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353316-FF10-7141-9B8F-6C1E5FC3293B}"/>
              </a:ext>
            </a:extLst>
          </p:cNvPr>
          <p:cNvSpPr txBox="1"/>
          <p:nvPr/>
        </p:nvSpPr>
        <p:spPr>
          <a:xfrm flipH="1">
            <a:off x="6464569" y="738880"/>
            <a:ext cx="459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6623C2-8E30-9148-A633-0FEF9C887750}"/>
              </a:ext>
            </a:extLst>
          </p:cNvPr>
          <p:cNvSpPr txBox="1"/>
          <p:nvPr/>
        </p:nvSpPr>
        <p:spPr>
          <a:xfrm>
            <a:off x="6588477" y="3909344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5557806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27DBA-3E2B-F84F-8669-2E8A73FCA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DeepAR</a:t>
            </a:r>
            <a:r>
              <a:rPr lang="en-US" dirty="0"/>
              <a:t> to predict temperature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DF890-1D0E-D140-9FA3-8BDB41BC0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Dataset global average temperature</a:t>
            </a:r>
          </a:p>
          <a:p>
            <a:pPr lvl="1"/>
            <a:r>
              <a:rPr lang="en-AU" dirty="0"/>
              <a:t>Results are based on </a:t>
            </a:r>
          </a:p>
          <a:p>
            <a:pPr lvl="1"/>
            <a:r>
              <a:rPr lang="en-AU" dirty="0"/>
              <a:t>41,811 monthly time series with 16,130,972 observations and </a:t>
            </a:r>
          </a:p>
          <a:p>
            <a:pPr lvl="1"/>
            <a:r>
              <a:rPr lang="en-AU" dirty="0"/>
              <a:t>41,918 daily time series with 409,084,189 observations</a:t>
            </a:r>
          </a:p>
          <a:p>
            <a:r>
              <a:rPr lang="en-AU" dirty="0"/>
              <a:t>Consists of</a:t>
            </a:r>
          </a:p>
          <a:p>
            <a:pPr marL="0" indent="0" algn="ctr">
              <a:buNone/>
            </a:pPr>
            <a:r>
              <a:rPr lang="en-AU" sz="1900" dirty="0">
                <a:latin typeface="Courier" pitchFamily="2" charset="0"/>
              </a:rPr>
              <a:t>Date Number	 Year	Month	Day	Day of Year	Anomaly </a:t>
            </a:r>
          </a:p>
          <a:p>
            <a:pPr marL="0" indent="0" algn="ctr">
              <a:buNone/>
            </a:pPr>
            <a:r>
              <a:rPr lang="en-AU" sz="1900" dirty="0">
                <a:latin typeface="Courier" pitchFamily="2" charset="0"/>
              </a:rPr>
              <a:t>1880.001 	1880 	1 	1 	1 		-0.808 </a:t>
            </a:r>
          </a:p>
          <a:p>
            <a:pPr marL="0" indent="0" algn="ctr">
              <a:buNone/>
            </a:pPr>
            <a:r>
              <a:rPr lang="en-AU" sz="1900" dirty="0">
                <a:latin typeface="Courier" pitchFamily="2" charset="0"/>
              </a:rPr>
              <a:t>1880.004 	1880 	1 	2 	2 		-0.670</a:t>
            </a:r>
            <a:endParaRPr lang="en-AU" dirty="0"/>
          </a:p>
          <a:p>
            <a:r>
              <a:rPr lang="en-AU" dirty="0"/>
              <a:t>Temperatures are reported as delta of 1951-1980 average (8.68°C).</a:t>
            </a:r>
          </a:p>
          <a:p>
            <a:endParaRPr lang="en-AU" dirty="0"/>
          </a:p>
          <a:p>
            <a:pPr marL="0" indent="0">
              <a:buNone/>
            </a:pPr>
            <a:endParaRPr lang="en-US" sz="1600" dirty="0">
              <a:latin typeface="Courier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9D255D-E38A-494A-A04B-B3E46120A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9" y="6356350"/>
            <a:ext cx="9479973" cy="365125"/>
          </a:xfrm>
        </p:spPr>
        <p:txBody>
          <a:bodyPr/>
          <a:lstStyle/>
          <a:p>
            <a:r>
              <a:rPr lang="en-GB" dirty="0"/>
              <a:t>Source: https://</a:t>
            </a:r>
            <a:r>
              <a:rPr lang="en-GB" dirty="0" err="1"/>
              <a:t>medium.com</a:t>
            </a:r>
            <a:r>
              <a:rPr lang="en-GB" dirty="0"/>
              <a:t>/@</a:t>
            </a:r>
            <a:r>
              <a:rPr lang="en-GB" dirty="0" err="1"/>
              <a:t>julsimon</a:t>
            </a:r>
            <a:r>
              <a:rPr lang="en-GB" dirty="0"/>
              <a:t>/predicting-world-temperature-with-time-series-and-deepar-on-amazon-sagemaker-e371cf94ddb5</a:t>
            </a:r>
          </a:p>
        </p:txBody>
      </p:sp>
    </p:spTree>
    <p:extLst>
      <p:ext uri="{BB962C8B-B14F-4D97-AF65-F5344CB8AC3E}">
        <p14:creationId xmlns:p14="http://schemas.microsoft.com/office/powerpoint/2010/main" val="8085140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158ED-93AC-8A41-A9B9-1A92E839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40391-E941-1D4A-AABE-1865947FC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in data and put into arrays</a:t>
            </a:r>
          </a:p>
          <a:p>
            <a:r>
              <a:rPr lang="en-US" dirty="0"/>
              <a:t>Plot of data</a:t>
            </a:r>
          </a:p>
          <a:p>
            <a:r>
              <a:rPr lang="en-US" dirty="0"/>
              <a:t>Create </a:t>
            </a:r>
            <a:r>
              <a:rPr lang="en-US" dirty="0" err="1"/>
              <a:t>json</a:t>
            </a:r>
            <a:r>
              <a:rPr lang="en-US" dirty="0"/>
              <a:t> files for training and upload to S3</a:t>
            </a:r>
          </a:p>
          <a:p>
            <a:r>
              <a:rPr lang="en-US" dirty="0"/>
              <a:t>Create a session to train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F23B81-F55E-CD49-835A-856631CC076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56018" y="16202"/>
            <a:ext cx="7221682" cy="180942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F08A018-801F-4547-9B76-51C20230D32A}"/>
              </a:ext>
            </a:extLst>
          </p:cNvPr>
          <p:cNvSpPr/>
          <p:nvPr/>
        </p:nvSpPr>
        <p:spPr>
          <a:xfrm>
            <a:off x="5933209" y="3397827"/>
            <a:ext cx="5881255" cy="3034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estimator =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sagemaker.estimator.Estimator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(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sagemaker_session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sagemaker_session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image_name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image_name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role=role,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train_instance_count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=1,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train_instance_type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</a:t>
            </a:r>
            <a:r>
              <a:rPr lang="en-US" sz="1600" b="1" dirty="0">
                <a:solidFill>
                  <a:schemeClr val="tx1"/>
                </a:solidFill>
                <a:latin typeface="Courier" pitchFamily="2" charset="0"/>
              </a:rPr>
              <a:t>'ml.c4.8xlarge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',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base_job_name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='daily-temperature',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output_path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output_path</a:t>
            </a:r>
            <a:endParaRPr lang="en-US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469113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158ED-93AC-8A41-A9B9-1A92E839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parameters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08A018-801F-4547-9B76-51C20230D32A}"/>
              </a:ext>
            </a:extLst>
          </p:cNvPr>
          <p:cNvSpPr/>
          <p:nvPr/>
        </p:nvSpPr>
        <p:spPr>
          <a:xfrm>
            <a:off x="838201" y="1477109"/>
            <a:ext cx="10976264" cy="49548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hyperparameters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= {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time_freq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'D', # daily series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context_length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prediction_length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prediction_length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prediction_length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, # number of data points to predict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num_cells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"40",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num_layers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"2",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"likelihood":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gaussian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"epochs": "250",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mini_batch_size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"32",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learning_rate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"0.00001",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dropout_rate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"0.05",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early_stopping_patience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"10" # stop if loss hasn't improved in 10 epochs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895484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Top Corners Rounded 9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9972AF9-0B35-DF46-9F9B-8EE9C6FD4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542" y="179730"/>
            <a:ext cx="5304800" cy="34995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D158ED-93AC-8A41-A9B9-1A92E8390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Deploy and use for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40391-E941-1D4A-AABE-1865947FC2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Once the training is complete</a:t>
            </a:r>
          </a:p>
          <a:p>
            <a:r>
              <a:rPr lang="en-US" sz="2000" dirty="0">
                <a:solidFill>
                  <a:schemeClr val="bg1"/>
                </a:solidFill>
              </a:rPr>
              <a:t>Pick an instance to deploy model to</a:t>
            </a:r>
          </a:p>
          <a:p>
            <a:r>
              <a:rPr lang="en-US" sz="2000" dirty="0">
                <a:solidFill>
                  <a:schemeClr val="bg1"/>
                </a:solidFill>
              </a:rPr>
              <a:t>Create a request for prediction</a:t>
            </a:r>
          </a:p>
          <a:p>
            <a:r>
              <a:rPr lang="en-US" sz="2000" dirty="0">
                <a:solidFill>
                  <a:schemeClr val="bg1"/>
                </a:solidFill>
              </a:rPr>
              <a:t>Test using test data 1984 and 2018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783E34-B57C-614C-B2A5-617294F2F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242" y="3508049"/>
            <a:ext cx="5078100" cy="334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481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24D42-4F59-BE43-B881-8D60472B0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phrases and sentiment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BF01722-CEF8-B348-9DC2-89914BD02F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719820"/>
            <a:ext cx="3066333" cy="435133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BFE6F1-4724-3F44-A8E9-DBA7DEB44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2B0335-7B06-454C-B737-F77480368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4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625E87-3A58-9E41-9147-3F914965B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424155"/>
            <a:ext cx="56769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481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3D1EC-6ED3-DD43-8006-B0ABA7D3A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code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317971-1789-9F49-9D8B-E626162F9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53B4DF4-F006-EA4E-BD7C-AA6D9B47427B}"/>
              </a:ext>
            </a:extLst>
          </p:cNvPr>
          <p:cNvSpPr/>
          <p:nvPr/>
        </p:nvSpPr>
        <p:spPr>
          <a:xfrm>
            <a:off x="679622" y="1690688"/>
            <a:ext cx="11195221" cy="4665662"/>
          </a:xfrm>
          <a:prstGeom prst="roundRect">
            <a:avLst/>
          </a:prstGeom>
          <a:solidFill>
            <a:schemeClr val="bg1">
              <a:lumMod val="85000"/>
              <a:alpha val="4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import boto3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json</a:t>
            </a:r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br>
              <a:rPr lang="en-AU" sz="1600" dirty="0">
                <a:solidFill>
                  <a:schemeClr val="tx1"/>
                </a:solidFill>
                <a:latin typeface="Courier" pitchFamily="2" charset="0"/>
              </a:rPr>
            </a:br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comprehend = boto3.client(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service_name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='comprehend',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region_name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='us-east-1')</a:t>
            </a:r>
          </a:p>
          <a:p>
            <a:pPr algn="l"/>
            <a:br>
              <a:rPr lang="en-AU" sz="1600" dirty="0">
                <a:solidFill>
                  <a:schemeClr val="tx1"/>
                </a:solidFill>
                <a:latin typeface="Courier" pitchFamily="2" charset="0"/>
              </a:rPr>
            </a:br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text = "I am so very happy that it is raining today in Seattle"</a:t>
            </a:r>
          </a:p>
          <a:p>
            <a:pPr algn="l"/>
            <a:br>
              <a:rPr lang="en-AU" sz="1600" dirty="0">
                <a:solidFill>
                  <a:schemeClr val="tx1"/>
                </a:solidFill>
                <a:latin typeface="Courier" pitchFamily="2" charset="0"/>
              </a:rPr>
            </a:br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print('Calling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DetectSentiment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')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print(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json.dumps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comprehend.detect_sentiment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(Text=text,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LanguageCode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='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en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'),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sort_keys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=True, indent=4))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print('End of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DetectSentiment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\n')</a:t>
            </a:r>
          </a:p>
          <a:p>
            <a:pPr algn="l"/>
            <a:endParaRPr lang="en-US" sz="16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987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1965B-2635-4C48-BF58-E3B3A6782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</a:t>
            </a:r>
            <a:r>
              <a:rPr lang="en-US" dirty="0" err="1"/>
              <a:t>Rekognition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136DB-51E9-7E4A-8EC9-80E786D66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and Video recognition services</a:t>
            </a:r>
          </a:p>
          <a:p>
            <a:r>
              <a:rPr lang="en-US" dirty="0"/>
              <a:t>Searchable images and video libraries</a:t>
            </a:r>
          </a:p>
          <a:p>
            <a:r>
              <a:rPr lang="en-US" dirty="0"/>
              <a:t>Face-based user verification</a:t>
            </a:r>
          </a:p>
          <a:p>
            <a:r>
              <a:rPr lang="en-US" dirty="0"/>
              <a:t>Sentiment and demographic analysis – happy, sad, gender</a:t>
            </a:r>
          </a:p>
          <a:p>
            <a:r>
              <a:rPr lang="en-US" dirty="0"/>
              <a:t>Facial recognition</a:t>
            </a:r>
          </a:p>
          <a:p>
            <a:r>
              <a:rPr lang="en-US" dirty="0"/>
              <a:t>Unsafe content detection</a:t>
            </a:r>
          </a:p>
          <a:p>
            <a:r>
              <a:rPr lang="en-US" dirty="0"/>
              <a:t>Celebrity recognition</a:t>
            </a:r>
          </a:p>
          <a:p>
            <a:r>
              <a:rPr lang="en-US" dirty="0"/>
              <a:t>Text detection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A625B-E269-FE43-BB79-73BA2CED5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3CFFE4-CB25-A641-9AC9-1F5B2248D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923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7AA2BDD-63C0-274B-8B23-E06532CB56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8373" y="1675227"/>
            <a:ext cx="8175253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438242-638E-2741-B60F-448BD148C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 and scene detection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C47CAD-0070-F443-AE9E-9D37C5109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4FE616-A849-EA45-8F78-ED656DE1F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7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66692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621ADCD-DE44-C041-BB63-56103C200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1049" y="1675227"/>
            <a:ext cx="8369901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97D6E1-86C8-CA4A-9401-704ED4537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Celebrity Recognition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D5EF5-C296-894F-A52D-60A57CEA6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3ABBEE-90FF-A343-802E-CD2878B6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8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9321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ED5D-4B0B-3542-A743-F2DF04FF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Wolf vs Husky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04FD48-04DC-E54E-A152-B0C8EAE41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64294"/>
            <a:ext cx="10515600" cy="3674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48CEBB-C22E-064C-BC68-5098A3319A3D}"/>
              </a:ext>
            </a:extLst>
          </p:cNvPr>
          <p:cNvSpPr txBox="1"/>
          <p:nvPr/>
        </p:nvSpPr>
        <p:spPr>
          <a:xfrm>
            <a:off x="1025236" y="1870364"/>
            <a:ext cx="5172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Classifier to </a:t>
            </a:r>
            <a:r>
              <a:rPr lang="en-US" dirty="0" err="1"/>
              <a:t>recognise</a:t>
            </a:r>
            <a:r>
              <a:rPr lang="en-US" dirty="0"/>
              <a:t> images as either Wolf or Husky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8F808C-7797-7740-B723-34D20BAD494B}"/>
              </a:ext>
            </a:extLst>
          </p:cNvPr>
          <p:cNvSpPr txBox="1"/>
          <p:nvPr/>
        </p:nvSpPr>
        <p:spPr>
          <a:xfrm>
            <a:off x="838200" y="6311900"/>
            <a:ext cx="82026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Sameer Singh UC Irvine https://</a:t>
            </a:r>
            <a:r>
              <a:rPr lang="en-US" sz="1400" dirty="0" err="1"/>
              <a:t>www.slideshare.net</a:t>
            </a:r>
            <a:r>
              <a:rPr lang="en-US" sz="1400" dirty="0"/>
              <a:t>/0xdata/explaining-</a:t>
            </a:r>
            <a:r>
              <a:rPr lang="en-US" sz="1400" dirty="0" err="1"/>
              <a:t>blackbox</a:t>
            </a:r>
            <a:r>
              <a:rPr lang="en-US" sz="1400" dirty="0"/>
              <a:t>-machine-learning-predictions</a:t>
            </a:r>
          </a:p>
        </p:txBody>
      </p:sp>
    </p:spTree>
    <p:extLst>
      <p:ext uri="{BB962C8B-B14F-4D97-AF65-F5344CB8AC3E}">
        <p14:creationId xmlns:p14="http://schemas.microsoft.com/office/powerpoint/2010/main" val="3385988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57849</TotalTime>
  <Words>1533</Words>
  <Application>Microsoft Macintosh PowerPoint</Application>
  <PresentationFormat>Widescreen</PresentationFormat>
  <Paragraphs>248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Courier</vt:lpstr>
      <vt:lpstr>Tahoma</vt:lpstr>
      <vt:lpstr>Times New Roman</vt:lpstr>
      <vt:lpstr>Wingdings</vt:lpstr>
      <vt:lpstr>Office Theme</vt:lpstr>
      <vt:lpstr>More AI and Machine Learning</vt:lpstr>
      <vt:lpstr>Amazon Comprehend</vt:lpstr>
      <vt:lpstr> Analysis of news item</vt:lpstr>
      <vt:lpstr>Key phrases and sentiment</vt:lpstr>
      <vt:lpstr>In code</vt:lpstr>
      <vt:lpstr>Amazon Rekognition</vt:lpstr>
      <vt:lpstr>Object and scene detection</vt:lpstr>
      <vt:lpstr>Celebrity Recognition</vt:lpstr>
      <vt:lpstr>Wolf vs Husky</vt:lpstr>
      <vt:lpstr>Husky</vt:lpstr>
      <vt:lpstr>Predictions</vt:lpstr>
      <vt:lpstr>Model was recognising snow!</vt:lpstr>
      <vt:lpstr>Amazon Lex</vt:lpstr>
      <vt:lpstr>Chatbots</vt:lpstr>
      <vt:lpstr>Chatbot approaches</vt:lpstr>
      <vt:lpstr>Common problems</vt:lpstr>
      <vt:lpstr>Rule-based bots</vt:lpstr>
      <vt:lpstr>AI-based bots</vt:lpstr>
      <vt:lpstr>Turing test</vt:lpstr>
      <vt:lpstr>Back to Lex</vt:lpstr>
      <vt:lpstr>New skills and deployment</vt:lpstr>
      <vt:lpstr>Example Bot</vt:lpstr>
      <vt:lpstr>Alternatively…</vt:lpstr>
      <vt:lpstr>Perceptron (Single node neural network)</vt:lpstr>
      <vt:lpstr>Digit Classification</vt:lpstr>
      <vt:lpstr>4 layer neural network</vt:lpstr>
      <vt:lpstr>What is each layer recognising?</vt:lpstr>
      <vt:lpstr>Visualising weights and biases</vt:lpstr>
      <vt:lpstr>Random noise can be interpreted as a number</vt:lpstr>
      <vt:lpstr>Amazon SageMaker</vt:lpstr>
      <vt:lpstr>DeepAR Temperature Time Series</vt:lpstr>
      <vt:lpstr>RNN and LSTMs</vt:lpstr>
      <vt:lpstr>Using DeepAR to predict temperature</vt:lpstr>
      <vt:lpstr>Processing</vt:lpstr>
      <vt:lpstr>Training parameters</vt:lpstr>
      <vt:lpstr>Deploy and use for prediction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Anwarul Patwary</cp:lastModifiedBy>
  <cp:revision>4184</cp:revision>
  <dcterms:created xsi:type="dcterms:W3CDTF">1999-05-23T11:18:07Z</dcterms:created>
  <dcterms:modified xsi:type="dcterms:W3CDTF">2022-10-09T04:44:05Z</dcterms:modified>
  <cp:category>Lecture</cp:category>
</cp:coreProperties>
</file>

<file path=docProps/thumbnail.jpeg>
</file>